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312" r:id="rId3"/>
    <p:sldId id="311" r:id="rId4"/>
    <p:sldId id="313" r:id="rId5"/>
    <p:sldId id="257" r:id="rId6"/>
    <p:sldId id="259" r:id="rId7"/>
    <p:sldId id="314" r:id="rId8"/>
    <p:sldId id="315" r:id="rId9"/>
    <p:sldId id="286" r:id="rId10"/>
    <p:sldId id="260" r:id="rId11"/>
    <p:sldId id="267" r:id="rId12"/>
    <p:sldId id="272" r:id="rId13"/>
  </p:sldIdLst>
  <p:sldSz cx="9144000" cy="5143500" type="screen16x9"/>
  <p:notesSz cx="6858000" cy="9144000"/>
  <p:embeddedFontLst>
    <p:embeddedFont>
      <p:font typeface="Abel" panose="02000506030000020004" pitchFamily="2" charset="0"/>
      <p:regular r:id="rId15"/>
    </p:embeddedFont>
    <p:embeddedFont>
      <p:font typeface="Actor" panose="020B0604020202020204" charset="0"/>
      <p:regular r:id="rId16"/>
    </p:embeddedFont>
    <p:embeddedFont>
      <p:font typeface="Arial Black" panose="020B0A04020102020204" pitchFamily="34" charset="0"/>
      <p:bold r:id="rId17"/>
    </p:embeddedFont>
    <p:embeddedFont>
      <p:font typeface="Fira Sans Light" panose="020B0403050000020004" pitchFamily="34" charset="0"/>
      <p:regular r:id="rId18"/>
      <p:italic r:id="rId19"/>
    </p:embeddedFont>
    <p:embeddedFont>
      <p:font typeface="Nunito Light" pitchFamily="2" charset="0"/>
      <p:regular r:id="rId20"/>
      <p: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4E202A-B5A2-4C11-BEDA-009A7B13168F}">
  <a:tblStyle styleId="{564E202A-B5A2-4C11-BEDA-009A7B1316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10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0b493aaa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0b493aaa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5802713-5C5D-6BA7-CA91-E50ED742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0b493aaa1_0_1:notes">
            <a:extLst>
              <a:ext uri="{FF2B5EF4-FFF2-40B4-BE49-F238E27FC236}">
                <a16:creationId xmlns:a16="http://schemas.microsoft.com/office/drawing/2014/main" id="{46325A04-31DA-BB7C-4E88-9807ECFCF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0b493aaa1_0_1:notes">
            <a:extLst>
              <a:ext uri="{FF2B5EF4-FFF2-40B4-BE49-F238E27FC236}">
                <a16:creationId xmlns:a16="http://schemas.microsoft.com/office/drawing/2014/main" id="{A4014C53-5B26-F534-911F-D7E224E8E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>
          <a:extLst>
            <a:ext uri="{FF2B5EF4-FFF2-40B4-BE49-F238E27FC236}">
              <a16:creationId xmlns:a16="http://schemas.microsoft.com/office/drawing/2014/main" id="{9C42FB2C-2425-140C-23E9-507380CD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4dda1946d_0_3:notes">
            <a:extLst>
              <a:ext uri="{FF2B5EF4-FFF2-40B4-BE49-F238E27FC236}">
                <a16:creationId xmlns:a16="http://schemas.microsoft.com/office/drawing/2014/main" id="{EFAA93FE-3716-D236-0DFB-6AD93F0CD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4dda1946d_0_3:notes">
            <a:extLst>
              <a:ext uri="{FF2B5EF4-FFF2-40B4-BE49-F238E27FC236}">
                <a16:creationId xmlns:a16="http://schemas.microsoft.com/office/drawing/2014/main" id="{B568206F-D4F2-7EFB-248B-06C376D21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578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f49123c6b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f49123c6b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6B7A701B-8710-A4B0-4283-03A5233E1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4dda1946d_6_308:notes">
            <a:extLst>
              <a:ext uri="{FF2B5EF4-FFF2-40B4-BE49-F238E27FC236}">
                <a16:creationId xmlns:a16="http://schemas.microsoft.com/office/drawing/2014/main" id="{F287F2E0-9A8A-AFCA-B380-F8C64AFF2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4dda1946d_6_308:notes">
            <a:extLst>
              <a:ext uri="{FF2B5EF4-FFF2-40B4-BE49-F238E27FC236}">
                <a16:creationId xmlns:a16="http://schemas.microsoft.com/office/drawing/2014/main" id="{769D1D37-E45B-03F0-E2C9-A2CD800B33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90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02951310-A31F-7151-327B-7F13835F3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4dda1946d_6_370:notes">
            <a:extLst>
              <a:ext uri="{FF2B5EF4-FFF2-40B4-BE49-F238E27FC236}">
                <a16:creationId xmlns:a16="http://schemas.microsoft.com/office/drawing/2014/main" id="{B0F3CFC6-A12C-D632-09C6-78DC9440B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4dda1946d_6_370:notes">
            <a:extLst>
              <a:ext uri="{FF2B5EF4-FFF2-40B4-BE49-F238E27FC236}">
                <a16:creationId xmlns:a16="http://schemas.microsoft.com/office/drawing/2014/main" id="{5960F125-F848-49BB-D2AC-C79AD7A0E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159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63" y="791150"/>
            <a:ext cx="3704400" cy="20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04088" y="4018750"/>
            <a:ext cx="5126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6429">
            <a:off x="103207" y="3957776"/>
            <a:ext cx="1796587" cy="1796569"/>
          </a:xfrm>
          <a:prstGeom prst="rect">
            <a:avLst/>
          </a:prstGeom>
          <a:noFill/>
          <a:ln>
            <a:noFill/>
          </a:ln>
          <a:effectLst>
            <a:outerShdw blurRad="457200" dist="76200" dir="5400000" algn="bl" rotWithShape="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720000" y="1239375"/>
            <a:ext cx="7704000" cy="3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4" name="Google Shape;114;p20"/>
          <p:cNvGrpSpPr/>
          <p:nvPr/>
        </p:nvGrpSpPr>
        <p:grpSpPr>
          <a:xfrm>
            <a:off x="-744779" y="1979577"/>
            <a:ext cx="10627404" cy="4128429"/>
            <a:chOff x="-744779" y="1979577"/>
            <a:chExt cx="10627404" cy="4128429"/>
          </a:xfrm>
        </p:grpSpPr>
        <p:pic>
          <p:nvPicPr>
            <p:cNvPr id="115" name="Google Shape;11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74509">
              <a:off x="8088209" y="2106638"/>
              <a:ext cx="1667358" cy="1667353"/>
            </a:xfrm>
            <a:prstGeom prst="rect">
              <a:avLst/>
            </a:prstGeom>
            <a:noFill/>
            <a:ln>
              <a:noFill/>
            </a:ln>
            <a:effectLst>
              <a:outerShdw blurRad="457200" dist="66675" dir="5400000" algn="bl" rotWithShape="0">
                <a:srgbClr val="000000">
                  <a:alpha val="80000"/>
                </a:srgbClr>
              </a:outerShdw>
            </a:effectLst>
          </p:spPr>
        </p:pic>
        <p:pic>
          <p:nvPicPr>
            <p:cNvPr id="116" name="Google Shape;11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32617">
              <a:off x="-578488" y="4180892"/>
              <a:ext cx="1760819" cy="1760824"/>
            </a:xfrm>
            <a:prstGeom prst="rect">
              <a:avLst/>
            </a:prstGeom>
            <a:noFill/>
            <a:ln>
              <a:noFill/>
            </a:ln>
            <a:effectLst>
              <a:outerShdw blurRad="457200" dist="76200" dir="5400000" algn="bl" rotWithShape="0">
                <a:srgbClr val="000000">
                  <a:alpha val="8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8909">
            <a:off x="-585435" y="495576"/>
            <a:ext cx="1416478" cy="1416451"/>
          </a:xfrm>
          <a:prstGeom prst="rect">
            <a:avLst/>
          </a:prstGeom>
          <a:noFill/>
          <a:ln>
            <a:noFill/>
          </a:ln>
          <a:effectLst>
            <a:outerShdw blurRad="457200" dist="76200" dir="5400000" algn="bl" rotWithShape="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6429">
            <a:off x="103207" y="3957776"/>
            <a:ext cx="1796587" cy="1796569"/>
          </a:xfrm>
          <a:prstGeom prst="rect">
            <a:avLst/>
          </a:prstGeom>
          <a:noFill/>
          <a:ln>
            <a:noFill/>
          </a:ln>
          <a:effectLst>
            <a:outerShdw blurRad="457200" dist="76200" dir="5400000" algn="bl" rotWithShape="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33"/>
          <p:cNvGrpSpPr/>
          <p:nvPr/>
        </p:nvGrpSpPr>
        <p:grpSpPr>
          <a:xfrm>
            <a:off x="-642401" y="-526513"/>
            <a:ext cx="10589603" cy="4377862"/>
            <a:chOff x="-642401" y="-526513"/>
            <a:chExt cx="10589603" cy="4377862"/>
          </a:xfrm>
        </p:grpSpPr>
        <p:pic>
          <p:nvPicPr>
            <p:cNvPr id="230" name="Google Shape;23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8607">
              <a:off x="-452363" y="-399097"/>
              <a:ext cx="1107526" cy="1488997"/>
            </a:xfrm>
            <a:prstGeom prst="rect">
              <a:avLst/>
            </a:prstGeom>
            <a:noFill/>
            <a:ln>
              <a:noFill/>
            </a:ln>
            <a:effectLst>
              <a:outerShdw blurRad="457200" dist="66675" dir="5400000" algn="bl" rotWithShape="0">
                <a:srgbClr val="000000">
                  <a:alpha val="80000"/>
                </a:srgbClr>
              </a:outerShdw>
            </a:effectLst>
          </p:spPr>
        </p:pic>
        <p:pic>
          <p:nvPicPr>
            <p:cNvPr id="231" name="Google Shape;23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36429">
              <a:off x="7942057" y="1846226"/>
              <a:ext cx="1796587" cy="179656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66675" dir="5400000" algn="bl" rotWithShape="0">
                <a:srgbClr val="000000">
                  <a:alpha val="8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34"/>
          <p:cNvGrpSpPr/>
          <p:nvPr/>
        </p:nvGrpSpPr>
        <p:grpSpPr>
          <a:xfrm>
            <a:off x="-735838" y="1768909"/>
            <a:ext cx="10784490" cy="3058640"/>
            <a:chOff x="-735838" y="1768909"/>
            <a:chExt cx="10784490" cy="3058640"/>
          </a:xfrm>
        </p:grpSpPr>
        <p:pic>
          <p:nvPicPr>
            <p:cNvPr id="235" name="Google Shape;23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49398">
              <a:off x="-651874" y="1852875"/>
              <a:ext cx="1743844" cy="1743824"/>
            </a:xfrm>
            <a:prstGeom prst="rect">
              <a:avLst/>
            </a:prstGeom>
            <a:noFill/>
            <a:ln>
              <a:noFill/>
            </a:ln>
            <a:effectLst>
              <a:outerShdw blurRad="457200" dist="66675" dir="5400000" algn="bl" rotWithShape="0">
                <a:srgbClr val="000000">
                  <a:alpha val="80000"/>
                </a:srgbClr>
              </a:outerShdw>
            </a:effectLst>
          </p:spPr>
        </p:pic>
        <p:pic>
          <p:nvPicPr>
            <p:cNvPr id="236" name="Google Shape;23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36429">
              <a:off x="8043507" y="2822426"/>
              <a:ext cx="1796587" cy="1796569"/>
            </a:xfrm>
            <a:prstGeom prst="rect">
              <a:avLst/>
            </a:prstGeom>
            <a:noFill/>
            <a:ln>
              <a:noFill/>
            </a:ln>
            <a:effectLst>
              <a:outerShdw blurRad="457200" dist="66675" dir="5400000" algn="bl" rotWithShape="0">
                <a:srgbClr val="000000">
                  <a:alpha val="8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8607">
            <a:off x="6654737" y="4142528"/>
            <a:ext cx="1107526" cy="1488997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854" y="1118396"/>
            <a:ext cx="3521395" cy="1906411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55" y="3024807"/>
            <a:ext cx="3521394" cy="41376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25/01/2025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F2D73-498F-0C73-D64E-34424CD6EE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91" y="3852337"/>
            <a:ext cx="1631118" cy="5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3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12825" y="2307900"/>
            <a:ext cx="37179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962825" y="1315695"/>
            <a:ext cx="1467900" cy="10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4115250"/>
            <a:ext cx="4178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10101">
            <a:off x="-241461" y="1767174"/>
            <a:ext cx="1416480" cy="1416452"/>
          </a:xfrm>
          <a:prstGeom prst="rect">
            <a:avLst/>
          </a:prstGeom>
          <a:noFill/>
          <a:ln>
            <a:noFill/>
          </a:ln>
          <a:effectLst>
            <a:outerShdw blurRad="457200" dist="76200" dir="5400000" algn="bl" rotWithShape="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6429">
            <a:off x="8043507" y="2822426"/>
            <a:ext cx="1796587" cy="1796569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059725" y="1575575"/>
            <a:ext cx="4371000" cy="19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3890" flipH="1">
            <a:off x="-551862" y="3705659"/>
            <a:ext cx="1796577" cy="1796579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13225" y="1549075"/>
            <a:ext cx="40884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796600" y="3395125"/>
            <a:ext cx="46341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13225" y="2194200"/>
            <a:ext cx="2594400" cy="75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352475" y="1533700"/>
            <a:ext cx="4078200" cy="12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352475" y="2785451"/>
            <a:ext cx="40782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>
            <a:spLocks noGrp="1"/>
          </p:cNvSpPr>
          <p:nvPr>
            <p:ph type="pic" idx="2"/>
          </p:nvPr>
        </p:nvSpPr>
        <p:spPr>
          <a:xfrm>
            <a:off x="180050" y="166850"/>
            <a:ext cx="3743100" cy="480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8" name="Google Shape;88;p16"/>
          <p:cNvGrpSpPr/>
          <p:nvPr/>
        </p:nvGrpSpPr>
        <p:grpSpPr>
          <a:xfrm>
            <a:off x="6408121" y="3541077"/>
            <a:ext cx="3474504" cy="2491929"/>
            <a:chOff x="6408121" y="3541077"/>
            <a:chExt cx="3474504" cy="2491929"/>
          </a:xfrm>
        </p:grpSpPr>
        <p:pic>
          <p:nvPicPr>
            <p:cNvPr id="89" name="Google Shape;8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74509">
              <a:off x="8088209" y="3668138"/>
              <a:ext cx="1667358" cy="1667353"/>
            </a:xfrm>
            <a:prstGeom prst="rect">
              <a:avLst/>
            </a:prstGeom>
            <a:noFill/>
            <a:ln>
              <a:noFill/>
            </a:ln>
            <a:effectLst>
              <a:outerShdw blurRad="457200" dist="66675" dir="5400000" algn="bl" rotWithShape="0">
                <a:srgbClr val="000000">
                  <a:alpha val="80000"/>
                </a:srgbClr>
              </a:outerShdw>
            </a:effectLst>
          </p:spPr>
        </p:pic>
        <p:pic>
          <p:nvPicPr>
            <p:cNvPr id="90" name="Google Shape;9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32617">
              <a:off x="6574412" y="4105892"/>
              <a:ext cx="1760819" cy="1760824"/>
            </a:xfrm>
            <a:prstGeom prst="rect">
              <a:avLst/>
            </a:prstGeom>
            <a:noFill/>
            <a:ln>
              <a:noFill/>
            </a:ln>
            <a:effectLst>
              <a:outerShdw blurRad="457200" dist="76200" dir="5400000" algn="bl" rotWithShape="0">
                <a:srgbClr val="000000">
                  <a:alpha val="8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932725" y="1920900"/>
            <a:ext cx="351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932725" y="2417400"/>
            <a:ext cx="35103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-869175" y="-146473"/>
            <a:ext cx="5640820" cy="6240829"/>
            <a:chOff x="-869175" y="-146473"/>
            <a:chExt cx="5640820" cy="6240829"/>
          </a:xfrm>
        </p:grpSpPr>
        <p:pic>
          <p:nvPicPr>
            <p:cNvPr id="96" name="Google Shape;9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74509">
              <a:off x="-742116" y="-19412"/>
              <a:ext cx="1667358" cy="1667353"/>
            </a:xfrm>
            <a:prstGeom prst="rect">
              <a:avLst/>
            </a:prstGeom>
            <a:noFill/>
            <a:ln>
              <a:noFill/>
            </a:ln>
            <a:effectLst>
              <a:outerShdw blurRad="457200" dist="66675" dir="5400000" algn="bl" rotWithShape="0">
                <a:srgbClr val="000000">
                  <a:alpha val="80000"/>
                </a:srgbClr>
              </a:outerShdw>
            </a:effectLst>
          </p:spPr>
        </p:pic>
        <p:pic>
          <p:nvPicPr>
            <p:cNvPr id="97" name="Google Shape;9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32617">
              <a:off x="2844537" y="4167242"/>
              <a:ext cx="1760819" cy="1760824"/>
            </a:xfrm>
            <a:prstGeom prst="rect">
              <a:avLst/>
            </a:prstGeom>
            <a:noFill/>
            <a:ln>
              <a:noFill/>
            </a:ln>
            <a:effectLst>
              <a:outerShdw blurRad="457200" dist="76200" dir="5400000" algn="bl" rotWithShape="0">
                <a:srgbClr val="000000">
                  <a:alpha val="8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el"/>
              <a:buNone/>
              <a:defRPr sz="35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el"/>
              <a:buNone/>
              <a:defRPr sz="35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el"/>
              <a:buNone/>
              <a:defRPr sz="35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el"/>
              <a:buNone/>
              <a:defRPr sz="35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el"/>
              <a:buNone/>
              <a:defRPr sz="35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el"/>
              <a:buNone/>
              <a:defRPr sz="35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el"/>
              <a:buNone/>
              <a:defRPr sz="35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el"/>
              <a:buNone/>
              <a:defRPr sz="35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el"/>
              <a:buNone/>
              <a:defRPr sz="35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2" r:id="rId8"/>
    <p:sldLayoutId id="2147483663" r:id="rId9"/>
    <p:sldLayoutId id="2147483666" r:id="rId10"/>
    <p:sldLayoutId id="2147483674" r:id="rId11"/>
    <p:sldLayoutId id="2147483678" r:id="rId12"/>
    <p:sldLayoutId id="2147483679" r:id="rId13"/>
    <p:sldLayoutId id="2147483680" r:id="rId14"/>
    <p:sldLayoutId id="2147483681" r:id="rId15"/>
    <p:sldLayoutId id="2147483686" r:id="rId16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ctrTitle"/>
          </p:nvPr>
        </p:nvSpPr>
        <p:spPr>
          <a:xfrm>
            <a:off x="-8664" y="62813"/>
            <a:ext cx="7509393" cy="4005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cxnSp>
        <p:nvCxnSpPr>
          <p:cNvPr id="252" name="Google Shape;252;p39"/>
          <p:cNvCxnSpPr/>
          <p:nvPr/>
        </p:nvCxnSpPr>
        <p:spPr>
          <a:xfrm>
            <a:off x="-418175" y="3110050"/>
            <a:ext cx="546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8607">
            <a:off x="7579987" y="366865"/>
            <a:ext cx="1107526" cy="1488997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76000"/>
              </a:srgbClr>
            </a:outerShdw>
          </a:effectLst>
        </p:spPr>
      </p:pic>
      <p:pic>
        <p:nvPicPr>
          <p:cNvPr id="1026" name="Picture 2" descr="Amazon.com Sign up for Prime Video">
            <a:extLst>
              <a:ext uri="{FF2B5EF4-FFF2-40B4-BE49-F238E27FC236}">
                <a16:creationId xmlns:a16="http://schemas.microsoft.com/office/drawing/2014/main" id="{D1D71D95-4D56-754A-A13D-D51CEC2A8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title"/>
          </p:nvPr>
        </p:nvSpPr>
        <p:spPr>
          <a:xfrm>
            <a:off x="4712825" y="2307900"/>
            <a:ext cx="37179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name</a:t>
            </a:r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title" idx="2"/>
          </p:nvPr>
        </p:nvSpPr>
        <p:spPr>
          <a:xfrm>
            <a:off x="6962825" y="1315695"/>
            <a:ext cx="1467900" cy="10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ubTitle" idx="1"/>
          </p:nvPr>
        </p:nvSpPr>
        <p:spPr>
          <a:xfrm>
            <a:off x="713225" y="4115250"/>
            <a:ext cx="4178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293" name="Google Shape;293;p43"/>
          <p:cNvCxnSpPr/>
          <p:nvPr/>
        </p:nvCxnSpPr>
        <p:spPr>
          <a:xfrm>
            <a:off x="4964225" y="3451600"/>
            <a:ext cx="546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8607">
            <a:off x="1657862" y="295453"/>
            <a:ext cx="1107526" cy="1488997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41940-924B-3A85-3784-BA6DEAE2F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21" y="539550"/>
            <a:ext cx="8448899" cy="45510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4CA88-12E5-6206-1421-5304E1C5B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697" y="-14843"/>
            <a:ext cx="1137920" cy="687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50"/>
          <p:cNvCxnSpPr/>
          <p:nvPr/>
        </p:nvCxnSpPr>
        <p:spPr>
          <a:xfrm>
            <a:off x="4870475" y="3853425"/>
            <a:ext cx="546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10101">
            <a:off x="370064" y="1907299"/>
            <a:ext cx="1416480" cy="1416452"/>
          </a:xfrm>
          <a:prstGeom prst="rect">
            <a:avLst/>
          </a:prstGeom>
          <a:noFill/>
          <a:ln>
            <a:noFill/>
          </a:ln>
          <a:effectLst>
            <a:outerShdw blurRad="457200" dist="76200" dir="5400000" algn="bl" rotWithShape="0">
              <a:srgbClr val="000000">
                <a:alpha val="8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1DB3B-DD5B-F86E-57D0-58F1537BF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21" y="98182"/>
            <a:ext cx="6443994" cy="4822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8DF53-C46F-5D69-3447-B502BBE57E24}"/>
              </a:ext>
            </a:extLst>
          </p:cNvPr>
          <p:cNvSpPr txBox="1"/>
          <p:nvPr/>
        </p:nvSpPr>
        <p:spPr>
          <a:xfrm>
            <a:off x="513862" y="678450"/>
            <a:ext cx="584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82135-C364-B0CD-A94B-E72CC0B1884C}"/>
              </a:ext>
            </a:extLst>
          </p:cNvPr>
          <p:cNvSpPr txBox="1"/>
          <p:nvPr/>
        </p:nvSpPr>
        <p:spPr>
          <a:xfrm>
            <a:off x="998415" y="1136186"/>
            <a:ext cx="8215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Kaggle</a:t>
            </a:r>
            <a:r>
              <a:rPr lang="en-US" b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            : </a:t>
            </a:r>
            <a:r>
              <a:rPr lang="en-US" sz="1050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https://www.kaggle.com/datasets/shivamb/amazon-prime-movies-and-tv-shows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CA4EE-F8AB-B899-66B1-2C5AE6655505}"/>
              </a:ext>
            </a:extLst>
          </p:cNvPr>
          <p:cNvSpPr txBox="1"/>
          <p:nvPr/>
        </p:nvSpPr>
        <p:spPr>
          <a:xfrm>
            <a:off x="998415" y="1515720"/>
            <a:ext cx="584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Visualization  : </a:t>
            </a:r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Power bi</a:t>
            </a:r>
            <a:endParaRPr lang="en-US" sz="14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3E61C8-B9F5-DCF7-9719-69FE35B4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697" y="-14843"/>
            <a:ext cx="1137920" cy="687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85;p42">
            <a:extLst>
              <a:ext uri="{FF2B5EF4-FFF2-40B4-BE49-F238E27FC236}">
                <a16:creationId xmlns:a16="http://schemas.microsoft.com/office/drawing/2014/main" id="{97696923-4DF1-32A6-50CE-141AF267FC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6429">
            <a:off x="-611149" y="623445"/>
            <a:ext cx="1796587" cy="1796569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  <p:pic>
        <p:nvPicPr>
          <p:cNvPr id="5" name="Google Shape;285;p42">
            <a:extLst>
              <a:ext uri="{FF2B5EF4-FFF2-40B4-BE49-F238E27FC236}">
                <a16:creationId xmlns:a16="http://schemas.microsoft.com/office/drawing/2014/main" id="{8F059432-082E-4C9D-F1AA-5C0E656601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351" flipH="1">
            <a:off x="5258206" y="-78784"/>
            <a:ext cx="1561299" cy="1796569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53839-09FA-EFE1-1118-58AC2B4BE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698" y="-14843"/>
            <a:ext cx="1480690" cy="687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FEDF22-6056-A2F5-76A0-302D97B30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96" y="486552"/>
            <a:ext cx="748145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E1D8-780A-332F-67FB-9871C230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817" y="1618545"/>
            <a:ext cx="3521395" cy="1906411"/>
          </a:xfrm>
        </p:spPr>
        <p:txBody>
          <a:bodyPr/>
          <a:lstStyle/>
          <a:p>
            <a:r>
              <a:rPr lang="en-BA" sz="4500" dirty="0"/>
              <a:t>This is the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6EEA8-DE7D-BBE3-13C3-1D1DA4AA8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482" y="2913011"/>
            <a:ext cx="3412064" cy="994919"/>
          </a:xfrm>
        </p:spPr>
        <p:txBody>
          <a:bodyPr>
            <a:normAutofit/>
          </a:bodyPr>
          <a:lstStyle/>
          <a:p>
            <a:endParaRPr lang="en-BA" sz="1350" dirty="0"/>
          </a:p>
        </p:txBody>
      </p:sp>
      <p:pic>
        <p:nvPicPr>
          <p:cNvPr id="2050" name="Picture 2" descr="Prime Video (2022, another new logo animation)">
            <a:extLst>
              <a:ext uri="{FF2B5EF4-FFF2-40B4-BE49-F238E27FC236}">
                <a16:creationId xmlns:a16="http://schemas.microsoft.com/office/drawing/2014/main" id="{51D6D64D-C5A0-F82F-148D-C0A52F6A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0F83A-D68D-8F82-51ED-C7C4D5482F87}"/>
              </a:ext>
            </a:extLst>
          </p:cNvPr>
          <p:cNvSpPr txBox="1"/>
          <p:nvPr/>
        </p:nvSpPr>
        <p:spPr>
          <a:xfrm>
            <a:off x="5653209" y="2630162"/>
            <a:ext cx="3472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Movies and TV Shows</a:t>
            </a:r>
            <a:endParaRPr lang="en-US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75C62-8858-E124-719E-7B485062F340}"/>
              </a:ext>
            </a:extLst>
          </p:cNvPr>
          <p:cNvSpPr txBox="1"/>
          <p:nvPr/>
        </p:nvSpPr>
        <p:spPr>
          <a:xfrm>
            <a:off x="4545147" y="3030272"/>
            <a:ext cx="462618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                 ANALYSIS REPORT</a:t>
            </a:r>
          </a:p>
          <a:p>
            <a:r>
              <a:rPr lang="en-US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SUBMITED BY,</a:t>
            </a:r>
          </a:p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                        </a:t>
            </a:r>
            <a:r>
              <a:rPr lang="en-US" b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Sibin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 Thomas</a:t>
            </a:r>
          </a:p>
          <a:p>
            <a:r>
              <a:rPr lang="en-US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                        </a:t>
            </a:r>
            <a:r>
              <a:rPr lang="en-US" sz="900" b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Fira Sans Light" panose="020B0403050000020004" pitchFamily="34" charset="0"/>
              </a:rPr>
              <a:t>Techolas</a:t>
            </a:r>
            <a:r>
              <a:rPr lang="en-US" sz="9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Light" panose="020B0403050000020004" pitchFamily="34" charset="0"/>
              </a:rPr>
              <a:t> Technologies</a:t>
            </a:r>
          </a:p>
          <a:p>
            <a:r>
              <a:rPr lang="en-US" sz="9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Fira Sans Light" panose="020B0403050000020004" pitchFamily="34" charset="0"/>
              </a:rPr>
              <a:t>                                               2024-25</a:t>
            </a:r>
            <a:endParaRPr lang="en-IN" sz="900" b="1" dirty="0">
              <a:solidFill>
                <a:schemeClr val="bg2">
                  <a:lumMod val="40000"/>
                  <a:lumOff val="60000"/>
                </a:schemeClr>
              </a:solidFill>
              <a:latin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14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B6905A9-6825-02D0-E8A6-F43C291E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>
            <a:extLst>
              <a:ext uri="{FF2B5EF4-FFF2-40B4-BE49-F238E27FC236}">
                <a16:creationId xmlns:a16="http://schemas.microsoft.com/office/drawing/2014/main" id="{992F48D3-0F25-B4DB-6D9A-FF4DB74BCC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04088" y="4018750"/>
            <a:ext cx="5126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2" name="Google Shape;252;p39">
            <a:extLst>
              <a:ext uri="{FF2B5EF4-FFF2-40B4-BE49-F238E27FC236}">
                <a16:creationId xmlns:a16="http://schemas.microsoft.com/office/drawing/2014/main" id="{BC322F98-B27D-93E1-9E51-5EE24E84B976}"/>
              </a:ext>
            </a:extLst>
          </p:cNvPr>
          <p:cNvCxnSpPr/>
          <p:nvPr/>
        </p:nvCxnSpPr>
        <p:spPr>
          <a:xfrm>
            <a:off x="-418175" y="3110050"/>
            <a:ext cx="546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3" name="Google Shape;253;p39">
            <a:extLst>
              <a:ext uri="{FF2B5EF4-FFF2-40B4-BE49-F238E27FC236}">
                <a16:creationId xmlns:a16="http://schemas.microsoft.com/office/drawing/2014/main" id="{1DA00AD0-E29E-F6FD-8CA2-56C87F34AA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8607">
            <a:off x="7579987" y="366865"/>
            <a:ext cx="1107526" cy="1488997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76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F0BF2B-AA1E-F367-8BFE-CCE8B9481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7" y="538410"/>
            <a:ext cx="2971530" cy="1192126"/>
          </a:xfrm>
        </p:spPr>
        <p:txBody>
          <a:bodyPr/>
          <a:lstStyle/>
          <a:p>
            <a:r>
              <a:rPr lang="en-US" sz="3700" dirty="0">
                <a:solidFill>
                  <a:srgbClr val="FFFFCC"/>
                </a:solidFill>
              </a:rPr>
              <a:t>Introduction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34EBF-1BA3-39CD-371D-3CD5A0A67983}"/>
              </a:ext>
            </a:extLst>
          </p:cNvPr>
          <p:cNvSpPr txBox="1"/>
          <p:nvPr/>
        </p:nvSpPr>
        <p:spPr>
          <a:xfrm>
            <a:off x="2492587" y="2206116"/>
            <a:ext cx="63076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 Prime Video has emerged as a major player in the world of streaming entertainment. Offering a vast collection of over 24,000 movies and TV shows, it has become a favorite among millions of viewers worldwide.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of mid-2024, Prime Video's subscriber base has surpassed 200 million, cementing its place as one of the leading platforms in the streaming industry.</a:t>
            </a:r>
          </a:p>
          <a:p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A5BDA9-393C-7E5C-BF65-CA26D4157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701" y="747600"/>
            <a:ext cx="3722597" cy="1453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587498-08DE-AADB-6662-CE3C33C5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0417"/>
            <a:ext cx="1137920" cy="6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1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>
          <a:extLst>
            <a:ext uri="{FF2B5EF4-FFF2-40B4-BE49-F238E27FC236}">
              <a16:creationId xmlns:a16="http://schemas.microsoft.com/office/drawing/2014/main" id="{BE8661BE-4C7F-1CFA-4EB5-9BAE9845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62">
            <a:extLst>
              <a:ext uri="{FF2B5EF4-FFF2-40B4-BE49-F238E27FC236}">
                <a16:creationId xmlns:a16="http://schemas.microsoft.com/office/drawing/2014/main" id="{2780FCAB-7570-3F92-FC4D-00C05242E76D}"/>
              </a:ext>
            </a:extLst>
          </p:cNvPr>
          <p:cNvGrpSpPr/>
          <p:nvPr/>
        </p:nvGrpSpPr>
        <p:grpSpPr>
          <a:xfrm>
            <a:off x="4778292" y="1282582"/>
            <a:ext cx="3432701" cy="2578343"/>
            <a:chOff x="4778292" y="1282582"/>
            <a:chExt cx="3432701" cy="2578343"/>
          </a:xfrm>
        </p:grpSpPr>
        <p:sp>
          <p:nvSpPr>
            <p:cNvPr id="540" name="Google Shape;540;p62">
              <a:extLst>
                <a:ext uri="{FF2B5EF4-FFF2-40B4-BE49-F238E27FC236}">
                  <a16:creationId xmlns:a16="http://schemas.microsoft.com/office/drawing/2014/main" id="{D3B28651-9325-1826-E7AF-FBA16044A526}"/>
                </a:ext>
              </a:extLst>
            </p:cNvPr>
            <p:cNvSpPr/>
            <p:nvPr/>
          </p:nvSpPr>
          <p:spPr>
            <a:xfrm>
              <a:off x="4778292" y="1282582"/>
              <a:ext cx="3432701" cy="2165388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2">
              <a:extLst>
                <a:ext uri="{FF2B5EF4-FFF2-40B4-BE49-F238E27FC236}">
                  <a16:creationId xmlns:a16="http://schemas.microsoft.com/office/drawing/2014/main" id="{F5ECCB02-D121-3602-DE75-10554CFFE22F}"/>
                </a:ext>
              </a:extLst>
            </p:cNvPr>
            <p:cNvSpPr/>
            <p:nvPr/>
          </p:nvSpPr>
          <p:spPr>
            <a:xfrm>
              <a:off x="5923189" y="3447783"/>
              <a:ext cx="1143193" cy="413142"/>
            </a:xfrm>
            <a:custGeom>
              <a:avLst/>
              <a:gdLst/>
              <a:ahLst/>
              <a:cxnLst/>
              <a:rect l="l" t="t" r="r" b="b"/>
              <a:pathLst>
                <a:path w="55441" h="20036" extrusionOk="0">
                  <a:moveTo>
                    <a:pt x="0" y="20035"/>
                  </a:moveTo>
                  <a:lnTo>
                    <a:pt x="0" y="17982"/>
                  </a:lnTo>
                  <a:lnTo>
                    <a:pt x="6526" y="17184"/>
                  </a:lnTo>
                  <a:lnTo>
                    <a:pt x="11030" y="1"/>
                  </a:lnTo>
                  <a:lnTo>
                    <a:pt x="44410" y="1"/>
                  </a:lnTo>
                  <a:lnTo>
                    <a:pt x="48911" y="17184"/>
                  </a:lnTo>
                  <a:lnTo>
                    <a:pt x="55441" y="17982"/>
                  </a:lnTo>
                  <a:lnTo>
                    <a:pt x="55441" y="200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2" name="Google Shape;542;p62">
            <a:extLst>
              <a:ext uri="{FF2B5EF4-FFF2-40B4-BE49-F238E27FC236}">
                <a16:creationId xmlns:a16="http://schemas.microsoft.com/office/drawing/2014/main" id="{E01296A7-3A2F-F120-F7BB-6543E11006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190" y="1451855"/>
            <a:ext cx="3249108" cy="18276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3" name="Google Shape;543;p62">
            <a:extLst>
              <a:ext uri="{FF2B5EF4-FFF2-40B4-BE49-F238E27FC236}">
                <a16:creationId xmlns:a16="http://schemas.microsoft.com/office/drawing/2014/main" id="{4E79E025-FD9F-5B70-0815-0432945DE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2725" y="1920900"/>
            <a:ext cx="351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Desktop app</a:t>
            </a:r>
            <a:endParaRPr dirty="0"/>
          </a:p>
        </p:txBody>
      </p:sp>
      <p:sp>
        <p:nvSpPr>
          <p:cNvPr id="544" name="Google Shape;544;p62">
            <a:extLst>
              <a:ext uri="{FF2B5EF4-FFF2-40B4-BE49-F238E27FC236}">
                <a16:creationId xmlns:a16="http://schemas.microsoft.com/office/drawing/2014/main" id="{1587A3DC-EEF3-4564-1907-CAE48664B4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2725" y="2417400"/>
            <a:ext cx="35103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DD62F-9AA9-5EAF-33CD-8C96BDB7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2" y="528320"/>
            <a:ext cx="9001761" cy="4524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C431A-FCF6-746D-EB31-1F209267C879}"/>
              </a:ext>
            </a:extLst>
          </p:cNvPr>
          <p:cNvSpPr txBox="1"/>
          <p:nvPr/>
        </p:nvSpPr>
        <p:spPr>
          <a:xfrm>
            <a:off x="2248910" y="135906"/>
            <a:ext cx="5242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Data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26AAA-2E19-DABC-6898-87BF6EBEA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080" y="-36870"/>
            <a:ext cx="1137920" cy="6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9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634031" y="5174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Key Details</a:t>
            </a:r>
            <a:br>
              <a:rPr lang="en-US" b="1" dirty="0"/>
            </a:br>
            <a:endParaRPr b="1" dirty="0"/>
          </a:p>
        </p:txBody>
      </p:sp>
      <p:sp>
        <p:nvSpPr>
          <p:cNvPr id="259" name="Google Shape;259;p40"/>
          <p:cNvSpPr txBox="1"/>
          <p:nvPr/>
        </p:nvSpPr>
        <p:spPr>
          <a:xfrm>
            <a:off x="132862" y="1617673"/>
            <a:ext cx="9011138" cy="88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ENTRIES: The dataset contains 9669 entries, each representing a unique movie or TV show.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COLUMNS: There are 12 columns in the dataset: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Actor"/>
              <a:cs typeface="Times New Roman" panose="02020603050405020304" pitchFamily="18" charset="0"/>
              <a:sym typeface="Acto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7BAE47-A8DB-D878-17DC-3A410908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417"/>
            <a:ext cx="1137920" cy="687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42"/>
          <p:cNvCxnSpPr/>
          <p:nvPr/>
        </p:nvCxnSpPr>
        <p:spPr>
          <a:xfrm>
            <a:off x="-411478" y="2681414"/>
            <a:ext cx="345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6429">
            <a:off x="7024482" y="334276"/>
            <a:ext cx="1796587" cy="1796569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8A8BCB-7E68-D126-D71B-617FFE59F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933469"/>
              </p:ext>
            </p:extLst>
          </p:nvPr>
        </p:nvGraphicFramePr>
        <p:xfrm>
          <a:off x="548664" y="809921"/>
          <a:ext cx="8329613" cy="4027801"/>
        </p:xfrm>
        <a:graphic>
          <a:graphicData uri="http://schemas.openxmlformats.org/drawingml/2006/table">
            <a:tbl>
              <a:tblPr>
                <a:noFill/>
                <a:tableStyleId>{564E202A-B5A2-4C11-BEDA-009A7B13168F}</a:tableStyleId>
              </a:tblPr>
              <a:tblGrid>
                <a:gridCol w="2386746">
                  <a:extLst>
                    <a:ext uri="{9D8B030D-6E8A-4147-A177-3AD203B41FA5}">
                      <a16:colId xmlns:a16="http://schemas.microsoft.com/office/drawing/2014/main" val="679769535"/>
                    </a:ext>
                  </a:extLst>
                </a:gridCol>
                <a:gridCol w="5942867">
                  <a:extLst>
                    <a:ext uri="{9D8B030D-6E8A-4147-A177-3AD203B41FA5}">
                      <a16:colId xmlns:a16="http://schemas.microsoft.com/office/drawing/2014/main" val="3430318935"/>
                    </a:ext>
                  </a:extLst>
                </a:gridCol>
              </a:tblGrid>
              <a:tr h="4027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endParaRPr sz="1600" b="0" i="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ctor"/>
                        <a:cs typeface="Times New Roman" panose="02020603050405020304" pitchFamily="18" charset="0"/>
                        <a:sym typeface="Acto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b="1" i="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273840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9759BE40-25F4-B4AE-5A6B-511E977E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5719"/>
            <a:ext cx="7704000" cy="572700"/>
          </a:xfrm>
        </p:spPr>
        <p:txBody>
          <a:bodyPr/>
          <a:lstStyle/>
          <a:p>
            <a:r>
              <a:rPr lang="en" dirty="0"/>
              <a:t>Table of contents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A7F8F0-B7A1-B941-D8FE-8D46CE861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39375"/>
            <a:ext cx="8041046" cy="3364500"/>
          </a:xfrm>
        </p:spPr>
        <p:txBody>
          <a:bodyPr/>
          <a:lstStyle/>
          <a:p>
            <a:pPr marL="342900" marR="0" indent="-342900" algn="l" rtl="0" eaLnBrk="1" fontAlgn="auto" latinLnBrk="0" hangingPunct="1">
              <a:lnSpc>
                <a:spcPct val="115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SHOW ID    :</a:t>
            </a:r>
            <a:r>
              <a:rPr lang="en-US" sz="1800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unique identifier for each title</a:t>
            </a:r>
          </a:p>
          <a:p>
            <a:pPr marL="342900" indent="-342900">
              <a:lnSpc>
                <a:spcPct val="115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          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category of the title, which is either 'Movie' or ‘TV                Show’.</a:t>
            </a:r>
          </a:p>
          <a:p>
            <a:pPr marL="342900" indent="-342900">
              <a:lnSpc>
                <a:spcPct val="115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         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 of the movie or TV show.</a:t>
            </a:r>
            <a:endParaRPr lang="en-IN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 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director(s) of the movie or TV show</a:t>
            </a: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15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            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list of main actors/actresses in the title.</a:t>
            </a:r>
          </a:p>
          <a:p>
            <a:pPr marL="342900" indent="-342900">
              <a:lnSpc>
                <a:spcPct val="115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   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country or countries where the movie or TV show was produced.</a:t>
            </a:r>
            <a:endParaRPr lang="en-IN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 rtl="0" eaLnBrk="1" fontAlgn="auto" latinLnBrk="0" hangingPunct="1">
              <a:lnSpc>
                <a:spcPct val="115000"/>
              </a:lnSpc>
              <a:spcAft>
                <a:spcPts val="1600"/>
              </a:spcAft>
              <a:buFont typeface="+mj-lt"/>
              <a:buAutoNum type="arabicPeriod"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CC1AA-937B-2FD3-53C7-CEDA7AE0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697" y="-14843"/>
            <a:ext cx="1137920" cy="687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>
          <a:extLst>
            <a:ext uri="{FF2B5EF4-FFF2-40B4-BE49-F238E27FC236}">
              <a16:creationId xmlns:a16="http://schemas.microsoft.com/office/drawing/2014/main" id="{0ABB96CE-ADFC-8E8E-A72D-0AFECB07E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43">
            <a:extLst>
              <a:ext uri="{FF2B5EF4-FFF2-40B4-BE49-F238E27FC236}">
                <a16:creationId xmlns:a16="http://schemas.microsoft.com/office/drawing/2014/main" id="{CB8B7DDA-9C40-998E-723A-B37230D3FC34}"/>
              </a:ext>
            </a:extLst>
          </p:cNvPr>
          <p:cNvCxnSpPr/>
          <p:nvPr/>
        </p:nvCxnSpPr>
        <p:spPr>
          <a:xfrm>
            <a:off x="4964225" y="3451600"/>
            <a:ext cx="546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4" name="Google Shape;294;p43">
            <a:extLst>
              <a:ext uri="{FF2B5EF4-FFF2-40B4-BE49-F238E27FC236}">
                <a16:creationId xmlns:a16="http://schemas.microsoft.com/office/drawing/2014/main" id="{DC43CDF7-24D1-535D-9A90-16B7CFEA3A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8607">
            <a:off x="1657862" y="295453"/>
            <a:ext cx="1107526" cy="1488997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7AC10B-55CB-FA99-9DB3-9982DB20708D}"/>
              </a:ext>
            </a:extLst>
          </p:cNvPr>
          <p:cNvSpPr txBox="1"/>
          <p:nvPr/>
        </p:nvSpPr>
        <p:spPr>
          <a:xfrm>
            <a:off x="750277" y="1542155"/>
            <a:ext cx="8815754" cy="264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1125"/>
              </a:lnSpc>
              <a:buFont typeface="+mj-lt"/>
              <a:buAutoNum type="arabicPeriod"/>
            </a:pPr>
            <a:endParaRPr lang="en-US" sz="1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ctor"/>
            </a:endParaRPr>
          </a:p>
          <a:p>
            <a:pPr>
              <a:lnSpc>
                <a:spcPts val="1125"/>
              </a:lnSpc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ctor"/>
              </a:rPr>
              <a:t>7.DATE ADDED             :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date the title was added to Prime Video.</a:t>
            </a:r>
          </a:p>
          <a:p>
            <a:pPr>
              <a:lnSpc>
                <a:spcPts val="1125"/>
              </a:lnSpc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125"/>
              </a:lnSpc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125"/>
              </a:lnSpc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8.RELEASE YEAR   :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year the movie or TV show was originally released.</a:t>
            </a:r>
          </a:p>
          <a:p>
            <a:pPr>
              <a:lnSpc>
                <a:spcPts val="1125"/>
              </a:lnSpc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125"/>
              </a:lnSpc>
              <a:buFont typeface="+mj-lt"/>
              <a:buAutoNum type="arabicPeriod" startAt="7"/>
            </a:pPr>
            <a:endParaRPr lang="en-US" sz="1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125"/>
              </a:lnSpc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9.RATINGS                :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age rating of the title.</a:t>
            </a:r>
          </a:p>
          <a:p>
            <a:pPr>
              <a:lnSpc>
                <a:spcPts val="1125"/>
              </a:lnSpc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125"/>
              </a:lnSpc>
              <a:buFont typeface="+mj-lt"/>
              <a:buAutoNum type="arabicPeriod" startAt="7"/>
            </a:pPr>
            <a:endParaRPr lang="en-US" sz="1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ctor"/>
            </a:endParaRPr>
          </a:p>
          <a:p>
            <a:pPr>
              <a:lnSpc>
                <a:spcPts val="1125"/>
              </a:lnSpc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ctor"/>
              </a:rPr>
              <a:t>10.DURATION           :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duration of the title, in minutes for movies and seasons for TV shows.</a:t>
            </a:r>
          </a:p>
          <a:p>
            <a:pPr>
              <a:lnSpc>
                <a:spcPts val="1125"/>
              </a:lnSpc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125"/>
              </a:lnSpc>
              <a:buFont typeface="+mj-lt"/>
              <a:buAutoNum type="arabicPeriod" startAt="7"/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125"/>
              </a:lnSpc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11.LISTED IN             :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genres the title falls under.</a:t>
            </a:r>
          </a:p>
          <a:p>
            <a:pPr>
              <a:lnSpc>
                <a:spcPts val="1125"/>
              </a:lnSpc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125"/>
              </a:lnSpc>
              <a:buFont typeface="+mj-lt"/>
              <a:buAutoNum type="arabicPeriod" startAt="7"/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125"/>
              </a:lnSpc>
            </a:pPr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12.DESCRIPTION     :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brief summary of the title.</a:t>
            </a:r>
          </a:p>
          <a:p>
            <a:pPr>
              <a:lnSpc>
                <a:spcPts val="1125"/>
              </a:lnSpc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572F-279E-2BF0-E19F-3F7BA098DC59}"/>
              </a:ext>
            </a:extLst>
          </p:cNvPr>
          <p:cNvSpPr txBox="1"/>
          <p:nvPr/>
        </p:nvSpPr>
        <p:spPr>
          <a:xfrm>
            <a:off x="1574800" y="468303"/>
            <a:ext cx="566615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en" sz="3500" b="1" dirty="0">
                <a:solidFill>
                  <a:schemeClr val="dk1"/>
                </a:solidFill>
                <a:latin typeface="Abel"/>
                <a:sym typeface="Abel"/>
              </a:rPr>
              <a:t>Table of contents</a:t>
            </a:r>
            <a:endParaRPr lang="en-US" sz="3500" b="1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3AEF3-299A-A297-4A2A-0D83E6F1A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697" y="-14843"/>
            <a:ext cx="1137920" cy="6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73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D6410929-B4F3-315E-528B-6439999DE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2">
            <a:extLst>
              <a:ext uri="{FF2B5EF4-FFF2-40B4-BE49-F238E27FC236}">
                <a16:creationId xmlns:a16="http://schemas.microsoft.com/office/drawing/2014/main" id="{6A1526CB-778E-D9FB-FAB4-0E1D81384B60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8" b="768"/>
          <a:stretch/>
        </p:blipFill>
        <p:spPr>
          <a:xfrm>
            <a:off x="0" y="-1"/>
            <a:ext cx="9144003" cy="5143501"/>
          </a:xfrm>
          <a:prstGeom prst="rect">
            <a:avLst/>
          </a:prstGeom>
        </p:spPr>
      </p:pic>
      <p:pic>
        <p:nvPicPr>
          <p:cNvPr id="382" name="Google Shape;382;p52">
            <a:extLst>
              <a:ext uri="{FF2B5EF4-FFF2-40B4-BE49-F238E27FC236}">
                <a16:creationId xmlns:a16="http://schemas.microsoft.com/office/drawing/2014/main" id="{3CF5CC1B-C185-CF6C-7C37-8C4D088900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67092">
            <a:off x="2873725" y="4001438"/>
            <a:ext cx="1743847" cy="1743824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  <p:pic>
        <p:nvPicPr>
          <p:cNvPr id="383" name="Google Shape;383;p52">
            <a:extLst>
              <a:ext uri="{FF2B5EF4-FFF2-40B4-BE49-F238E27FC236}">
                <a16:creationId xmlns:a16="http://schemas.microsoft.com/office/drawing/2014/main" id="{AFE87371-8EBA-0285-53DD-97E57EB7E3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15858">
            <a:off x="8102350" y="-25211"/>
            <a:ext cx="1760822" cy="1760826"/>
          </a:xfrm>
          <a:prstGeom prst="rect">
            <a:avLst/>
          </a:prstGeom>
          <a:noFill/>
          <a:ln>
            <a:noFill/>
          </a:ln>
          <a:effectLst>
            <a:outerShdw blurRad="457200" dist="76200" dir="5400000" algn="bl" rotWithShape="0">
              <a:srgbClr val="000000">
                <a:alpha val="80000"/>
              </a:srgbClr>
            </a:outerShdw>
          </a:effec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ED4A9FE3-2DCB-D355-849F-A1B3BD5A3F98}"/>
              </a:ext>
            </a:extLst>
          </p:cNvPr>
          <p:cNvSpPr/>
          <p:nvPr/>
        </p:nvSpPr>
        <p:spPr>
          <a:xfrm>
            <a:off x="1211384" y="64400"/>
            <a:ext cx="7080739" cy="527675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dk1"/>
              </a:buClr>
              <a:buSzPts val="3500"/>
            </a:pPr>
            <a:r>
              <a:rPr lang="en-US" sz="3500" b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bel"/>
                <a:cs typeface="Arial"/>
              </a:rPr>
              <a:t>Criterias</a:t>
            </a:r>
            <a:r>
              <a:rPr lang="en-US" sz="3500" b="1" dirty="0">
                <a:solidFill>
                  <a:schemeClr val="dk1"/>
                </a:solidFill>
                <a:latin typeface="Abel"/>
                <a:cs typeface="Arial"/>
              </a:rPr>
              <a:t> Used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FE5DD63-E261-3FB2-04CA-5BCD7C7A548B}"/>
              </a:ext>
            </a:extLst>
          </p:cNvPr>
          <p:cNvSpPr/>
          <p:nvPr/>
        </p:nvSpPr>
        <p:spPr>
          <a:xfrm>
            <a:off x="1211380" y="1037171"/>
            <a:ext cx="7166707" cy="484632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Shows Based on Age                              : Bar Chart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F65A76E0-3245-C468-3122-439CC6114B35}"/>
              </a:ext>
            </a:extLst>
          </p:cNvPr>
          <p:cNvSpPr/>
          <p:nvPr/>
        </p:nvSpPr>
        <p:spPr>
          <a:xfrm>
            <a:off x="1211380" y="3150302"/>
            <a:ext cx="7166707" cy="484632"/>
          </a:xfrm>
          <a:prstGeom prst="homePlate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  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Genrers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by total shows             : Stacked area chart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7C862822-404C-9E20-C616-8A3BD886A3EA}"/>
              </a:ext>
            </a:extLst>
          </p:cNvPr>
          <p:cNvSpPr/>
          <p:nvPr/>
        </p:nvSpPr>
        <p:spPr>
          <a:xfrm>
            <a:off x="1211380" y="1767327"/>
            <a:ext cx="7166707" cy="484632"/>
          </a:xfrm>
          <a:prstGeom prst="homePlate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Total Shows by country           : Map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2D691F3B-7394-7798-4135-5F8304D9D162}"/>
              </a:ext>
            </a:extLst>
          </p:cNvPr>
          <p:cNvSpPr/>
          <p:nvPr/>
        </p:nvSpPr>
        <p:spPr>
          <a:xfrm>
            <a:off x="1211379" y="2502211"/>
            <a:ext cx="7166707" cy="484632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Movies and Shows                                       : Donut Chart       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C0F6CD60-85A2-4EB5-3AB8-EF5C7009E4C0}"/>
              </a:ext>
            </a:extLst>
          </p:cNvPr>
          <p:cNvSpPr/>
          <p:nvPr/>
        </p:nvSpPr>
        <p:spPr>
          <a:xfrm>
            <a:off x="1211380" y="3864013"/>
            <a:ext cx="7166707" cy="484632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Total Shows by release year                 : Area Chart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9E8C6C90-BE4C-2EFD-18E9-E21B82C4B1E8}"/>
              </a:ext>
            </a:extLst>
          </p:cNvPr>
          <p:cNvSpPr/>
          <p:nvPr/>
        </p:nvSpPr>
        <p:spPr>
          <a:xfrm>
            <a:off x="1211379" y="4511855"/>
            <a:ext cx="7166707" cy="437765"/>
          </a:xfrm>
          <a:prstGeom prst="homePlate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Titles,Total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Genres,Total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Directors,Total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Types   : Card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00B186-D1B6-A913-04A7-FAD6D8C01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6697" y="-14843"/>
            <a:ext cx="1137920" cy="6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69"/>
          <p:cNvPicPr preferRelativeResize="0"/>
          <p:nvPr/>
        </p:nvPicPr>
        <p:blipFill rotWithShape="1">
          <a:blip r:embed="rId3">
            <a:alphaModFix/>
          </a:blip>
          <a:srcRect l="21076" r="21082"/>
          <a:stretch/>
        </p:blipFill>
        <p:spPr>
          <a:xfrm rot="9" flipH="1">
            <a:off x="1554529" y="1112202"/>
            <a:ext cx="1901450" cy="3287409"/>
          </a:xfrm>
          <a:prstGeom prst="rect">
            <a:avLst/>
          </a:prstGeom>
          <a:noFill/>
          <a:ln>
            <a:noFill/>
          </a:ln>
          <a:effectLst>
            <a:outerShdw blurRad="457200" dist="66675" dir="5400000" algn="bl" rotWithShape="0">
              <a:srgbClr val="000000">
                <a:alpha val="80000"/>
              </a:srgbClr>
            </a:outerShdw>
          </a:effectLst>
        </p:spPr>
      </p:pic>
      <p:sp>
        <p:nvSpPr>
          <p:cNvPr id="3" name="Teardrop 2">
            <a:extLst>
              <a:ext uri="{FF2B5EF4-FFF2-40B4-BE49-F238E27FC236}">
                <a16:creationId xmlns:a16="http://schemas.microsoft.com/office/drawing/2014/main" id="{D8CAA25A-6419-24B3-F588-40E9751AECA2}"/>
              </a:ext>
            </a:extLst>
          </p:cNvPr>
          <p:cNvSpPr/>
          <p:nvPr/>
        </p:nvSpPr>
        <p:spPr>
          <a:xfrm>
            <a:off x="4189045" y="1112200"/>
            <a:ext cx="4149971" cy="3287414"/>
          </a:xfrm>
          <a:prstGeom prst="teardrop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angle"/>
            </a:sp3d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sz="20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sz="2000" dirty="0">
              <a:solidFill>
                <a:schemeClr val="tx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Using These </a:t>
            </a:r>
            <a:r>
              <a:rPr lang="en-US" sz="20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Criterias</a:t>
            </a:r>
            <a:endParaRPr lang="en-US" sz="2000" dirty="0">
              <a:solidFill>
                <a:schemeClr val="tx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4C3B3D-77C8-4450-069F-988FBF27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FC4DB-5D0B-0ADB-DAF5-887098E16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697" y="-14843"/>
            <a:ext cx="1137920" cy="687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ld Police Box Theme by Slidesgo">
  <a:themeElements>
    <a:clrScheme name="Simple Light">
      <a:dk1>
        <a:srgbClr val="FFFFFF"/>
      </a:dk1>
      <a:lt1>
        <a:srgbClr val="010519"/>
      </a:lt1>
      <a:dk2>
        <a:srgbClr val="004588"/>
      </a:dk2>
      <a:lt2>
        <a:srgbClr val="517FA3"/>
      </a:lt2>
      <a:accent1>
        <a:srgbClr val="7FA4C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415</Words>
  <Application>Microsoft Office PowerPoint</Application>
  <PresentationFormat>On-screen Show (16:9)</PresentationFormat>
  <Paragraphs>58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Fira Sans Light</vt:lpstr>
      <vt:lpstr>Open Sans</vt:lpstr>
      <vt:lpstr>Abel</vt:lpstr>
      <vt:lpstr>Nunito Light</vt:lpstr>
      <vt:lpstr>Actor</vt:lpstr>
      <vt:lpstr>Arial Black</vt:lpstr>
      <vt:lpstr>Arial</vt:lpstr>
      <vt:lpstr>Times New Roman</vt:lpstr>
      <vt:lpstr>Futura Medium</vt:lpstr>
      <vt:lpstr>Old Police Box Theme by Slidesgo</vt:lpstr>
      <vt:lpstr>PowerPoint Presentation</vt:lpstr>
      <vt:lpstr>This is the section title</vt:lpstr>
      <vt:lpstr>Introduction To </vt:lpstr>
      <vt:lpstr>Desktop app</vt:lpstr>
      <vt:lpstr>Key Details </vt:lpstr>
      <vt:lpstr>Table of contents</vt:lpstr>
      <vt:lpstr>PowerPoint Presentation</vt:lpstr>
      <vt:lpstr>PowerPoint Presentation</vt:lpstr>
      <vt:lpstr>PowerPoint Presentation</vt:lpstr>
      <vt:lpstr>Section name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HP</cp:lastModifiedBy>
  <cp:revision>6</cp:revision>
  <dcterms:modified xsi:type="dcterms:W3CDTF">2025-01-26T18:08:07Z</dcterms:modified>
</cp:coreProperties>
</file>